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10"/>
  </p:notesMasterIdLst>
  <p:sldIdLst>
    <p:sldId id="260" r:id="rId2"/>
    <p:sldId id="289" r:id="rId3"/>
    <p:sldId id="283" r:id="rId4"/>
    <p:sldId id="284" r:id="rId5"/>
    <p:sldId id="281" r:id="rId6"/>
    <p:sldId id="282" r:id="rId7"/>
    <p:sldId id="288" r:id="rId8"/>
    <p:sldId id="25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3" autoAdjust="0"/>
    <p:restoredTop sz="93957" autoAdjust="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252A9F5-3B55-4DF3-8D3B-48B7BDBA1DBA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679848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7252A9F5-3B55-4DF3-8D3B-48B7BDBA1DBA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272128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C3E68DCA-D6A6-4970-8F92-194FEBCBFFBB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20129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3/22/2019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wmf"/><Relationship Id="rId3" Type="http://schemas.openxmlformats.org/officeDocument/2006/relationships/image" Target="../media/image11.png"/><Relationship Id="rId7" Type="http://schemas.openxmlformats.org/officeDocument/2006/relationships/image" Target="../media/image5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7.wmf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6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image" Target="../media/image15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4.wmf"/><Relationship Id="rId5" Type="http://schemas.openxmlformats.org/officeDocument/2006/relationships/image" Target="../media/image5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3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jpeg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2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2 – </a:t>
            </a:r>
            <a:r>
              <a:rPr lang="en-US" dirty="0" smtClean="0"/>
              <a:t>Mar </a:t>
            </a:r>
            <a:r>
              <a:rPr lang="en-US" dirty="0" smtClean="0"/>
              <a:t>22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488062" cy="3416300"/>
          </a:xfrm>
        </p:spPr>
        <p:txBody>
          <a:bodyPr>
            <a:normAutofit fontScale="62500" lnSpcReduction="20000"/>
          </a:bodyPr>
          <a:lstStyle/>
          <a:p>
            <a:r>
              <a:rPr lang="en-US" sz="3400" b="1" dirty="0" smtClean="0"/>
              <a:t>P3 Challenge – </a:t>
            </a:r>
            <a:r>
              <a:rPr lang="en-US" sz="3800" b="1" dirty="0"/>
              <a:t>A gas that has a volume of 28 liters, a temperature of 45 </a:t>
            </a:r>
            <a:r>
              <a:rPr lang="en-US" sz="3800" b="1" baseline="30000" dirty="0"/>
              <a:t>0</a:t>
            </a:r>
            <a:r>
              <a:rPr lang="en-US" sz="3800" b="1" dirty="0"/>
              <a:t>C, and an unknown pressure has its volume increased to 34 liters and its temperature decreased to 35 </a:t>
            </a:r>
            <a:r>
              <a:rPr lang="en-US" sz="3800" b="1" baseline="30000" dirty="0"/>
              <a:t>0</a:t>
            </a:r>
            <a:r>
              <a:rPr lang="en-US" sz="3800" b="1" dirty="0"/>
              <a:t>C.  If </a:t>
            </a:r>
            <a:r>
              <a:rPr lang="en-US" sz="3800" b="1" dirty="0" smtClean="0"/>
              <a:t>you </a:t>
            </a:r>
            <a:r>
              <a:rPr lang="en-US" sz="3800" b="1" dirty="0"/>
              <a:t>measure the pressure after the change to be 2.0 </a:t>
            </a:r>
            <a:r>
              <a:rPr lang="en-US" sz="3800" b="1" dirty="0" err="1"/>
              <a:t>atm</a:t>
            </a:r>
            <a:r>
              <a:rPr lang="en-US" sz="3800" b="1" dirty="0"/>
              <a:t>, what was the original pressure of the gas?</a:t>
            </a:r>
            <a:endParaRPr lang="en-US" sz="6400" b="1" dirty="0"/>
          </a:p>
          <a:p>
            <a:r>
              <a:rPr lang="en-US" sz="3300" b="1" dirty="0" smtClean="0">
                <a:sym typeface="Euclid Extra" panose="02050502000505020303" pitchFamily="18" charset="2"/>
              </a:rPr>
              <a:t>Today’s Objective: </a:t>
            </a:r>
            <a:endParaRPr lang="en-US" sz="3300" b="1" dirty="0">
              <a:sym typeface="Euclid Extra" panose="02050502000505020303" pitchFamily="18" charset="2"/>
            </a:endParaRPr>
          </a:p>
          <a:p>
            <a:pPr lvl="1"/>
            <a:r>
              <a:rPr lang="en-US" sz="3100" b="1" dirty="0" smtClean="0"/>
              <a:t>Internal Energy</a:t>
            </a:r>
          </a:p>
          <a:p>
            <a:r>
              <a:rPr lang="en-US" sz="3300" b="1" dirty="0" smtClean="0"/>
              <a:t>Assignment</a:t>
            </a:r>
            <a:r>
              <a:rPr lang="en-US" sz="3300" b="1" dirty="0"/>
              <a:t>: </a:t>
            </a:r>
          </a:p>
          <a:p>
            <a:pPr lvl="1"/>
            <a:r>
              <a:rPr lang="en-US" sz="2900" b="1" dirty="0" smtClean="0"/>
              <a:t>Ch 3.2, p141, #30-32</a:t>
            </a: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 smtClean="0"/>
          </a:p>
          <a:p>
            <a:pPr lvl="1"/>
            <a:endParaRPr lang="en-US" b="1" dirty="0" smtClean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7172195" y="4150661"/>
            <a:ext cx="39574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Agenda</a:t>
            </a:r>
          </a:p>
          <a:p>
            <a:pPr lvl="1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Boltzmann Distribution</a:t>
            </a:r>
          </a:p>
          <a:p>
            <a:pPr lvl="1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Average K.E.</a:t>
            </a:r>
          </a:p>
          <a:p>
            <a:pPr lvl="1"/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Internal Energy</a:t>
            </a:r>
          </a:p>
          <a:p>
            <a:pPr lvl="1"/>
            <a:endParaRPr 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27743" y="1311300"/>
            <a:ext cx="41937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Get out p140 #</a:t>
            </a:r>
            <a:r>
              <a:rPr lang="en-US" dirty="0" smtClean="0">
                <a:solidFill>
                  <a:schemeClr val="bg1"/>
                </a:solidFill>
              </a:rPr>
              <a:t>19-29 </a:t>
            </a:r>
            <a:r>
              <a:rPr lang="en-US" dirty="0" smtClean="0">
                <a:solidFill>
                  <a:schemeClr val="bg1"/>
                </a:solidFill>
              </a:rPr>
              <a:t>for Hmk Check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</a:t>
            </a:r>
            <a:r>
              <a:rPr lang="en-US" dirty="0" err="1" smtClean="0"/>
              <a:t>Ans</a:t>
            </a:r>
            <a:r>
              <a:rPr lang="en-US" dirty="0" smtClean="0"/>
              <a:t> only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499"/>
            <a:ext cx="9073262" cy="4019369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19.    1.46 x 10</a:t>
            </a:r>
            <a:r>
              <a:rPr lang="en-US" sz="2400" b="1" baseline="30000" dirty="0" smtClean="0"/>
              <a:t>9</a:t>
            </a:r>
            <a:r>
              <a:rPr lang="en-US" sz="2400" b="1" dirty="0" smtClean="0"/>
              <a:t> Pa</a:t>
            </a:r>
          </a:p>
          <a:p>
            <a:r>
              <a:rPr lang="en-US" sz="2400" b="1" dirty="0" smtClean="0"/>
              <a:t>20.    88 g CO</a:t>
            </a:r>
            <a:r>
              <a:rPr lang="en-US" sz="2400" b="1" baseline="-25000" dirty="0" smtClean="0"/>
              <a:t>2</a:t>
            </a:r>
            <a:endParaRPr lang="en-US" sz="2400" b="1" dirty="0" smtClean="0"/>
          </a:p>
          <a:p>
            <a:r>
              <a:rPr lang="en-US" sz="2400" b="1" dirty="0" smtClean="0"/>
              <a:t>21.   10.0 min</a:t>
            </a:r>
          </a:p>
          <a:p>
            <a:r>
              <a:rPr lang="en-US" sz="2400" b="1" dirty="0" smtClean="0"/>
              <a:t>22.   (see graph on board)</a:t>
            </a:r>
          </a:p>
          <a:p>
            <a:r>
              <a:rPr lang="en-US" sz="2400" b="1" dirty="0" smtClean="0"/>
              <a:t>23.   10 </a:t>
            </a:r>
            <a:r>
              <a:rPr lang="en-US" sz="2400" b="1" dirty="0" err="1" smtClean="0"/>
              <a:t>atm</a:t>
            </a:r>
            <a:endParaRPr lang="en-US" sz="2400" b="1" dirty="0" smtClean="0"/>
          </a:p>
          <a:p>
            <a:r>
              <a:rPr lang="en-US" sz="2400" b="1" dirty="0" smtClean="0"/>
              <a:t>24. a. 981 Pa    b.   1.217 x 10</a:t>
            </a:r>
            <a:r>
              <a:rPr lang="en-US" sz="2400" b="1" baseline="30000" dirty="0" smtClean="0"/>
              <a:t>22</a:t>
            </a:r>
            <a:r>
              <a:rPr lang="en-US" sz="2400" b="1" dirty="0" smtClean="0"/>
              <a:t> molecules  c.  0.0728 m</a:t>
            </a:r>
            <a:r>
              <a:rPr lang="en-US" sz="2400" b="1" baseline="30000" dirty="0" smtClean="0"/>
              <a:t>3</a:t>
            </a:r>
          </a:p>
          <a:p>
            <a:r>
              <a:rPr lang="en-US" sz="2400" b="1" dirty="0" smtClean="0"/>
              <a:t>25.  0.0454 m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 ; 56 g</a:t>
            </a:r>
          </a:p>
          <a:p>
            <a:r>
              <a:rPr lang="en-US" sz="2400" b="1" dirty="0"/>
              <a:t>26.     1.04 x 10</a:t>
            </a:r>
            <a:r>
              <a:rPr lang="en-US" sz="2400" b="1" baseline="30000" dirty="0"/>
              <a:t>5</a:t>
            </a:r>
            <a:r>
              <a:rPr lang="en-US" sz="2400" b="1" dirty="0"/>
              <a:t> Pa</a:t>
            </a:r>
          </a:p>
          <a:p>
            <a:endParaRPr lang="en-US" sz="2400" b="1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65669" y="2355306"/>
            <a:ext cx="5303520" cy="23995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27.  a. 0.03 mole   b. 1.81 x 10</a:t>
            </a:r>
            <a:r>
              <a:rPr lang="en-US" sz="2400" b="1" baseline="30000" dirty="0" smtClean="0"/>
              <a:t>22</a:t>
            </a:r>
            <a:r>
              <a:rPr lang="en-US" sz="2400" b="1" dirty="0" smtClean="0"/>
              <a:t> molecules   c. 0.872 g</a:t>
            </a:r>
          </a:p>
          <a:p>
            <a:r>
              <a:rPr lang="en-US" sz="2400" b="1" dirty="0" smtClean="0"/>
              <a:t>28. a. 0.0227 m</a:t>
            </a:r>
            <a:r>
              <a:rPr lang="en-US" sz="2400" b="1" baseline="30000" dirty="0" smtClean="0"/>
              <a:t>3</a:t>
            </a:r>
            <a:r>
              <a:rPr lang="en-US" sz="2400" b="1" dirty="0" smtClean="0"/>
              <a:t>   b. 0.176 kg/m</a:t>
            </a:r>
            <a:r>
              <a:rPr lang="en-US" sz="2400" b="1" baseline="30000" dirty="0" smtClean="0"/>
              <a:t>3    </a:t>
            </a:r>
            <a:r>
              <a:rPr lang="en-US" sz="2400" b="1" dirty="0" smtClean="0"/>
              <a:t>c. 1.41 kg/m</a:t>
            </a:r>
            <a:r>
              <a:rPr lang="en-US" sz="2400" b="1" baseline="30000" dirty="0" smtClean="0"/>
              <a:t>3</a:t>
            </a:r>
            <a:endParaRPr lang="en-US" sz="2400" b="1" dirty="0" smtClean="0"/>
          </a:p>
          <a:p>
            <a:r>
              <a:rPr lang="en-US" sz="2400" b="1" dirty="0" smtClean="0"/>
              <a:t>29. same density</a:t>
            </a:r>
          </a:p>
        </p:txBody>
      </p:sp>
    </p:spTree>
    <p:extLst>
      <p:ext uri="{BB962C8B-B14F-4D97-AF65-F5344CB8AC3E}">
        <p14:creationId xmlns:p14="http://schemas.microsoft.com/office/powerpoint/2010/main" val="2324840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Boltzmann Distribution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814880" y="2358081"/>
            <a:ext cx="7802178" cy="2820317"/>
          </a:xfrm>
        </p:spPr>
        <p:txBody>
          <a:bodyPr>
            <a:noAutofit/>
          </a:bodyPr>
          <a:lstStyle/>
          <a:p>
            <a:r>
              <a:rPr lang="en-US" sz="2000" b="1" u="sng" dirty="0" smtClean="0"/>
              <a:t>Boltzmann distribution</a:t>
            </a:r>
            <a:r>
              <a:rPr lang="en-US" sz="2000" b="1" dirty="0" smtClean="0"/>
              <a:t> is a result of statistical mechanics</a:t>
            </a:r>
            <a:r>
              <a:rPr lang="en-US" sz="2000" b="1" dirty="0"/>
              <a:t> </a:t>
            </a:r>
            <a:r>
              <a:rPr lang="en-US" sz="2000" b="1" dirty="0" smtClean="0"/>
              <a:t>that </a:t>
            </a:r>
            <a:r>
              <a:rPr lang="en-US" sz="2000" b="1" u="sng" dirty="0" smtClean="0"/>
              <a:t>describes how the random particle speeds of an ideal gas are distributed</a:t>
            </a:r>
            <a:r>
              <a:rPr lang="en-US" sz="2000" b="1" dirty="0" smtClean="0"/>
              <a:t>.</a:t>
            </a:r>
          </a:p>
          <a:p>
            <a:pPr lvl="1"/>
            <a:r>
              <a:rPr lang="en-US" altLang="en-US" sz="1800" b="1" dirty="0" smtClean="0"/>
              <a:t>Note: Statistical mechanics is the application of statistics to the gas particle behavior.</a:t>
            </a:r>
          </a:p>
          <a:p>
            <a:r>
              <a:rPr lang="en-US" altLang="en-US" sz="2000" b="1" u="sng" dirty="0" smtClean="0"/>
              <a:t>Unsymmetrical distribution. Always a finite probability at any high speed, but </a:t>
            </a:r>
            <a:r>
              <a:rPr lang="en-US" altLang="en-US" sz="2000" b="1" u="sng" dirty="0" smtClean="0"/>
              <a:t>zero</a:t>
            </a:r>
            <a:r>
              <a:rPr lang="en-US" altLang="en-US" sz="2000" b="1" u="sng" dirty="0" smtClean="0"/>
              <a:t> </a:t>
            </a:r>
            <a:r>
              <a:rPr lang="en-US" altLang="en-US" sz="2000" b="1" u="sng" dirty="0" smtClean="0"/>
              <a:t>at 0 speed</a:t>
            </a:r>
            <a:r>
              <a:rPr lang="en-US" altLang="en-US" sz="2000" b="1" dirty="0" smtClean="0"/>
              <a:t>.</a:t>
            </a:r>
          </a:p>
          <a:p>
            <a:r>
              <a:rPr lang="en-US" altLang="en-US" sz="2000" b="1" dirty="0" smtClean="0"/>
              <a:t>The ranking of temperature for the three graphs are Blue&lt;Red&lt;Green. </a:t>
            </a:r>
          </a:p>
          <a:p>
            <a:r>
              <a:rPr lang="en-US" altLang="en-US" sz="2000" b="1" dirty="0" smtClean="0"/>
              <a:t>Notice </a:t>
            </a:r>
            <a:r>
              <a:rPr lang="en-US" altLang="en-US" sz="2000" b="1" u="sng" dirty="0" smtClean="0"/>
              <a:t>the peak location increases </a:t>
            </a:r>
            <a:r>
              <a:rPr lang="en-US" altLang="en-US" sz="2000" b="1" dirty="0" smtClean="0"/>
              <a:t>and </a:t>
            </a:r>
            <a:r>
              <a:rPr lang="en-US" altLang="en-US" sz="2000" b="1" u="sng" dirty="0" smtClean="0"/>
              <a:t>lowers and the speeds spread </a:t>
            </a:r>
            <a:r>
              <a:rPr lang="en-US" altLang="en-US" sz="2000" b="1" u="sng" dirty="0" smtClean="0"/>
              <a:t>out</a:t>
            </a:r>
            <a:r>
              <a:rPr lang="en-US" altLang="en-US" sz="2000" b="1" dirty="0" smtClean="0"/>
              <a:t> as </a:t>
            </a:r>
            <a:r>
              <a:rPr lang="en-US" altLang="en-US" sz="2000" b="1" u="sng" dirty="0" smtClean="0"/>
              <a:t>temperature increases</a:t>
            </a:r>
            <a:r>
              <a:rPr lang="en-US" altLang="en-US" sz="2000" b="1" dirty="0" smtClean="0"/>
              <a:t>.</a:t>
            </a:r>
            <a:endParaRPr lang="en-US" altLang="en-US" sz="2000" b="1" dirty="0" smtClean="0"/>
          </a:p>
        </p:txBody>
      </p:sp>
      <p:grpSp>
        <p:nvGrpSpPr>
          <p:cNvPr id="3" name="Group 2"/>
          <p:cNvGrpSpPr/>
          <p:nvPr/>
        </p:nvGrpSpPr>
        <p:grpSpPr>
          <a:xfrm>
            <a:off x="8816114" y="2499937"/>
            <a:ext cx="3095625" cy="3019425"/>
            <a:chOff x="8198572" y="622128"/>
            <a:chExt cx="3095625" cy="3019425"/>
          </a:xfrm>
        </p:grpSpPr>
        <p:pic>
          <p:nvPicPr>
            <p:cNvPr id="22530" name="Picture 2" descr="Maxwell-Boltzmann distribution pdf.sv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98572" y="622128"/>
              <a:ext cx="3095625" cy="3019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10250540" y="765538"/>
              <a:ext cx="841529" cy="66174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60964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“Typical” </a:t>
            </a:r>
            <a:r>
              <a:rPr lang="en-US" altLang="en-US" dirty="0" smtClean="0"/>
              <a:t>Particle Speed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838201" y="2336370"/>
            <a:ext cx="6895454" cy="3975278"/>
          </a:xfrm>
        </p:spPr>
        <p:txBody>
          <a:bodyPr>
            <a:normAutofit lnSpcReduction="10000"/>
          </a:bodyPr>
          <a:lstStyle/>
          <a:p>
            <a:r>
              <a:rPr lang="en-US" altLang="en-US" sz="2000" b="1" dirty="0" smtClean="0"/>
              <a:t>Three types of “average speed” values for the particles of an ideal gas</a:t>
            </a:r>
          </a:p>
          <a:p>
            <a:pPr lvl="1"/>
            <a:r>
              <a:rPr lang="en-US" altLang="en-US" sz="1800" b="1" dirty="0" smtClean="0"/>
              <a:t>most probable speed (mode) left red peak</a:t>
            </a:r>
          </a:p>
          <a:p>
            <a:pPr lvl="1"/>
            <a:r>
              <a:rPr lang="en-US" altLang="en-US" sz="1800" b="1" dirty="0" smtClean="0"/>
              <a:t>average speed (mean) center blue</a:t>
            </a:r>
          </a:p>
          <a:p>
            <a:pPr lvl="1"/>
            <a:r>
              <a:rPr lang="en-US" altLang="en-US" sz="1800" b="1" u="sng" dirty="0" smtClean="0"/>
              <a:t>c (</a:t>
            </a:r>
            <a:r>
              <a:rPr lang="en-US" altLang="en-US" sz="1800" b="1" u="sng" dirty="0" err="1" smtClean="0"/>
              <a:t>v</a:t>
            </a:r>
            <a:r>
              <a:rPr lang="en-US" altLang="en-US" sz="1800" b="1" u="sng" baseline="-25000" dirty="0" err="1" smtClean="0"/>
              <a:t>rms</a:t>
            </a:r>
            <a:r>
              <a:rPr lang="en-US" altLang="en-US" sz="1800" b="1" u="sng" dirty="0"/>
              <a:t>)</a:t>
            </a:r>
            <a:r>
              <a:rPr lang="en-US" altLang="en-US" sz="1800" b="1" u="sng" dirty="0" smtClean="0"/>
              <a:t> </a:t>
            </a:r>
            <a:r>
              <a:rPr lang="en-US" altLang="en-US" sz="1800" b="1" u="sng" dirty="0" smtClean="0"/>
              <a:t>= “root mean square” speed corresponds to average kinetic energy </a:t>
            </a:r>
            <a:r>
              <a:rPr lang="en-US" altLang="en-US" sz="1800" b="1" dirty="0" smtClean="0"/>
              <a:t> (temp) right green peak</a:t>
            </a:r>
          </a:p>
          <a:p>
            <a:r>
              <a:rPr lang="en-US" altLang="en-US" sz="2000" b="1" u="sng" dirty="0" smtClean="0"/>
              <a:t>Best indication of temperature is c because temperature </a:t>
            </a:r>
            <a:r>
              <a:rPr lang="en-US" altLang="en-US" sz="2000" b="1" u="sng" dirty="0" smtClean="0"/>
              <a:t>IS </a:t>
            </a:r>
            <a:r>
              <a:rPr lang="en-US" altLang="en-US" sz="2000" b="1" u="sng" dirty="0" smtClean="0"/>
              <a:t>average kinetic </a:t>
            </a:r>
            <a:r>
              <a:rPr lang="en-US" altLang="en-US" sz="2000" b="1" u="sng" dirty="0" smtClean="0"/>
              <a:t>energy </a:t>
            </a:r>
          </a:p>
          <a:p>
            <a:r>
              <a:rPr lang="en-US" altLang="en-US" sz="2000" b="1" dirty="0" smtClean="0"/>
              <a:t>IB </a:t>
            </a:r>
            <a:r>
              <a:rPr lang="en-US" altLang="en-US" sz="2000" b="1" dirty="0" smtClean="0"/>
              <a:t>assumes c represents all three.</a:t>
            </a:r>
          </a:p>
          <a:p>
            <a:pPr lvl="1"/>
            <a:r>
              <a:rPr lang="en-US" altLang="en-US" sz="1800" b="1" dirty="0" smtClean="0"/>
              <a:t>Unfortunate that IB uses c for both </a:t>
            </a:r>
            <a:r>
              <a:rPr lang="en-US" altLang="en-US" sz="1800" b="1" dirty="0" err="1" smtClean="0"/>
              <a:t>v</a:t>
            </a:r>
            <a:r>
              <a:rPr lang="en-US" altLang="en-US" sz="1800" b="1" baseline="-25000" dirty="0" err="1" smtClean="0"/>
              <a:t>rms</a:t>
            </a:r>
            <a:r>
              <a:rPr lang="en-US" altLang="en-US" sz="1800" b="1" dirty="0" smtClean="0"/>
              <a:t> and the speed of light. Beware: This is NOT c = 3 x 10</a:t>
            </a:r>
            <a:r>
              <a:rPr lang="en-US" altLang="en-US" sz="1800" b="1" baseline="30000" dirty="0" smtClean="0"/>
              <a:t>8</a:t>
            </a:r>
            <a:r>
              <a:rPr lang="en-US" altLang="en-US" sz="1800" b="1" dirty="0" smtClean="0"/>
              <a:t> m/s</a:t>
            </a:r>
            <a:endParaRPr lang="en-US" altLang="en-US" sz="18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4" r="20233"/>
          <a:stretch/>
        </p:blipFill>
        <p:spPr>
          <a:xfrm>
            <a:off x="7524650" y="2336370"/>
            <a:ext cx="4065306" cy="3544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001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Average Kinetic Energy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5" y="2603500"/>
                <a:ext cx="7524096" cy="34163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2000" b="1" dirty="0" smtClean="0"/>
                  <a:t>The average K.E. is related to the average speed, c, where </a:t>
                </a:r>
                <a:r>
                  <a:rPr lang="en-US" sz="2000" b="1" i="1" u="sng" dirty="0" smtClean="0"/>
                  <a:t>m</a:t>
                </a:r>
                <a:r>
                  <a:rPr lang="en-US" sz="2000" b="1" i="1" u="sng" baseline="-25000" dirty="0" smtClean="0"/>
                  <a:t>a</a:t>
                </a:r>
                <a:r>
                  <a:rPr lang="en-US" sz="2000" b="1" u="sng" dirty="0" smtClean="0"/>
                  <a:t> is the atomic mass of a single gas particle</a:t>
                </a:r>
                <a:r>
                  <a:rPr lang="en-US" sz="2000" b="1" dirty="0" smtClean="0"/>
                  <a:t>.</a:t>
                </a:r>
              </a:p>
              <a:p>
                <a:pPr lvl="1"/>
                <a:r>
                  <a:rPr lang="en-US" sz="1800" b="1" dirty="0" smtClean="0"/>
                  <a:t>Note on units: 1 u = 1.66 x 10</a:t>
                </a:r>
                <a:r>
                  <a:rPr lang="en-US" sz="1800" b="1" baseline="30000" dirty="0" smtClean="0"/>
                  <a:t>-27</a:t>
                </a:r>
                <a:r>
                  <a:rPr lang="en-US" sz="1800" b="1" dirty="0" smtClean="0"/>
                  <a:t> kg </a:t>
                </a:r>
              </a:p>
              <a:p>
                <a:r>
                  <a:rPr lang="en-US" sz="2000" b="1" dirty="0" smtClean="0"/>
                  <a:t>From the ideal gas law and statistical mechanics:</a:t>
                </a:r>
              </a:p>
              <a:p>
                <a:endParaRPr lang="en-US" sz="2000" b="1" dirty="0"/>
              </a:p>
              <a:p>
                <a:endParaRPr lang="en-US" sz="2000" b="1" dirty="0" smtClean="0"/>
              </a:p>
              <a:p>
                <a:r>
                  <a:rPr lang="en-US" sz="2000" b="1" dirty="0" smtClean="0"/>
                  <a:t>And other basic </a:t>
                </a:r>
                <a:r>
                  <a:rPr lang="en-US" sz="2000" b="1" dirty="0" smtClean="0"/>
                  <a:t>relationships: M = molar mass</a:t>
                </a:r>
                <a:endParaRPr lang="en-US" sz="2000" b="1" dirty="0" smtClean="0"/>
              </a:p>
              <a:p>
                <a:pPr marL="0" indent="0">
                  <a:buNone/>
                </a:pPr>
                <a:r>
                  <a:rPr lang="en-US" sz="3000" b="1" dirty="0" smtClean="0"/>
                  <a:t>    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latin typeface="Cambria Math" panose="02040503050406030204" pitchFamily="18" charset="0"/>
                      </a:rPr>
                      <m:t>𝒎</m:t>
                    </m:r>
                    <m:r>
                      <a:rPr lang="en-US" sz="3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000" b="1" i="1" smtClean="0">
                        <a:latin typeface="Cambria Math" panose="02040503050406030204" pitchFamily="18" charset="0"/>
                      </a:rPr>
                      <m:t>𝑵</m:t>
                    </m:r>
                    <m:sSub>
                      <m:sSubPr>
                        <m:ctrlPr>
                          <a:rPr lang="en-US" sz="3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e>
                      <m:sub>
                        <m:r>
                          <a:rPr lang="en-US" sz="30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</m:sub>
                    </m:sSub>
                  </m:oMath>
                </a14:m>
                <a:r>
                  <a:rPr lang="en-US" sz="2000" b="1" dirty="0" smtClean="0"/>
                  <a:t>			</a:t>
                </a:r>
                <a14:m>
                  <m:oMath xmlns:m="http://schemas.openxmlformats.org/officeDocument/2006/math"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2800" b="1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800" b="1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𝒎</m:t>
                        </m:r>
                      </m:num>
                      <m:den>
                        <m:r>
                          <a:rPr lang="en-US" sz="2800" b="1" i="1" smtClean="0">
                            <a:latin typeface="Cambria Math" panose="02040503050406030204" pitchFamily="18" charset="0"/>
                          </a:rPr>
                          <m:t>𝑽</m:t>
                        </m:r>
                      </m:den>
                    </m:f>
                  </m:oMath>
                </a14:m>
                <a:endParaRPr lang="en-US" sz="2000" b="1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5" y="2603500"/>
                <a:ext cx="7524096" cy="3416300"/>
              </a:xfrm>
              <a:blipFill>
                <a:blip r:embed="rId3"/>
                <a:stretch>
                  <a:fillRect l="-324" t="-17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834349"/>
              </p:ext>
            </p:extLst>
          </p:nvPr>
        </p:nvGraphicFramePr>
        <p:xfrm>
          <a:off x="8941526" y="2364377"/>
          <a:ext cx="1762056" cy="8677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0" name="Equation" r:id="rId4" imgW="799920" imgH="393480" progId="Equation.DSMT4">
                  <p:embed/>
                </p:oleObj>
              </mc:Choice>
              <mc:Fallback>
                <p:oleObj name="Equation" r:id="rId4" imgW="799920" imgH="3934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941526" y="2364377"/>
                        <a:ext cx="1762056" cy="8677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5259915"/>
              </p:ext>
            </p:extLst>
          </p:nvPr>
        </p:nvGraphicFramePr>
        <p:xfrm>
          <a:off x="8978152" y="3389339"/>
          <a:ext cx="1876425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1" name="Equation" r:id="rId6" imgW="749160" imgH="393480" progId="Equation.DSMT4">
                  <p:embed/>
                </p:oleObj>
              </mc:Choice>
              <mc:Fallback>
                <p:oleObj name="Equation" r:id="rId6" imgW="74916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978152" y="3389339"/>
                        <a:ext cx="1876425" cy="98742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8760472"/>
              </p:ext>
            </p:extLst>
          </p:nvPr>
        </p:nvGraphicFramePr>
        <p:xfrm>
          <a:off x="7407788" y="4530851"/>
          <a:ext cx="4038600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2" name="Equation" r:id="rId8" imgW="1612800" imgH="431640" progId="Equation.DSMT4">
                  <p:embed/>
                </p:oleObj>
              </mc:Choice>
              <mc:Fallback>
                <p:oleObj name="Equation" r:id="rId8" imgW="1612800" imgH="4316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407788" y="4530851"/>
                        <a:ext cx="4038600" cy="1084263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638748"/>
              </p:ext>
            </p:extLst>
          </p:nvPr>
        </p:nvGraphicFramePr>
        <p:xfrm>
          <a:off x="4917003" y="3920597"/>
          <a:ext cx="1527175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3" name="Equation" r:id="rId10" imgW="609480" imgH="393480" progId="Equation.DSMT4">
                  <p:embed/>
                </p:oleObj>
              </mc:Choice>
              <mc:Fallback>
                <p:oleObj name="Equation" r:id="rId10" imgW="60948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917003" y="3920597"/>
                        <a:ext cx="1527175" cy="987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2828598"/>
              </p:ext>
            </p:extLst>
          </p:nvPr>
        </p:nvGraphicFramePr>
        <p:xfrm>
          <a:off x="1928948" y="4154514"/>
          <a:ext cx="18129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4" name="Equation" r:id="rId12" imgW="723600" imgH="177480" progId="Equation.DSMT4">
                  <p:embed/>
                </p:oleObj>
              </mc:Choice>
              <mc:Fallback>
                <p:oleObj name="Equation" r:id="rId12" imgW="723600" imgH="1774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928948" y="4154514"/>
                        <a:ext cx="1812925" cy="444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0061677"/>
              </p:ext>
            </p:extLst>
          </p:nvPr>
        </p:nvGraphicFramePr>
        <p:xfrm>
          <a:off x="1689267" y="5991952"/>
          <a:ext cx="1751013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5" name="Equation" r:id="rId14" imgW="698400" imgH="228600" progId="Equation.DSMT4">
                  <p:embed/>
                </p:oleObj>
              </mc:Choice>
              <mc:Fallback>
                <p:oleObj name="Equation" r:id="rId14" imgW="698400" imgH="2286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1689267" y="5991952"/>
                        <a:ext cx="1751013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3856226"/>
              </p:ext>
            </p:extLst>
          </p:nvPr>
        </p:nvGraphicFramePr>
        <p:xfrm>
          <a:off x="4250177" y="5751876"/>
          <a:ext cx="2066925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36" name="Equation" r:id="rId16" imgW="825480" imgH="431640" progId="Equation.DSMT4">
                  <p:embed/>
                </p:oleObj>
              </mc:Choice>
              <mc:Fallback>
                <p:oleObj name="Equation" r:id="rId16" imgW="825480" imgH="43164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250177" y="5751876"/>
                        <a:ext cx="2066925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9376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Internal Energy of a Gas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54955" y="2603499"/>
                <a:ext cx="7307120" cy="3859293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2000" b="1" dirty="0" smtClean="0"/>
                  <a:t>If the average kinetic energy of one particle of gas is    3/2 </a:t>
                </a:r>
                <a:r>
                  <a:rPr lang="en-US" sz="2000" b="1" dirty="0" err="1" smtClean="0"/>
                  <a:t>k</a:t>
                </a:r>
                <a:r>
                  <a:rPr lang="en-US" sz="2000" b="1" baseline="-25000" dirty="0" err="1" smtClean="0"/>
                  <a:t>B</a:t>
                </a:r>
                <a:r>
                  <a:rPr lang="en-US" sz="2000" b="1" dirty="0" err="1" smtClean="0"/>
                  <a:t>T</a:t>
                </a:r>
                <a:r>
                  <a:rPr lang="en-US" sz="2000" b="1" dirty="0" smtClean="0"/>
                  <a:t>, and you have a sample containing N particles, </a:t>
                </a:r>
                <a:r>
                  <a:rPr lang="en-US" sz="2000" b="1" u="sng" dirty="0" smtClean="0"/>
                  <a:t>the internal energy of the sample is N times the average kinetic energy</a:t>
                </a:r>
                <a:r>
                  <a:rPr lang="en-US" sz="2000" b="1" u="sng" dirty="0" smtClean="0"/>
                  <a:t>.</a:t>
                </a:r>
                <a:r>
                  <a:rPr lang="en-US" sz="2000" b="1" dirty="0" smtClean="0"/>
                  <a:t>  </a:t>
                </a:r>
                <a14:m>
                  <m:oMath xmlns:m="http://schemas.openxmlformats.org/officeDocument/2006/math">
                    <m:r>
                      <a:rPr lang="en-US" sz="3000" b="1" i="1" smtClean="0">
                        <a:latin typeface="Cambria Math" panose="02040503050406030204" pitchFamily="18" charset="0"/>
                      </a:rPr>
                      <m:t>𝑼</m:t>
                    </m:r>
                    <m:r>
                      <a:rPr lang="en-US" sz="3000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3000" b="1" i="1" smtClean="0">
                        <a:latin typeface="Cambria Math" panose="02040503050406030204" pitchFamily="18" charset="0"/>
                      </a:rPr>
                      <m:t>𝑵</m:t>
                    </m:r>
                    <m:acc>
                      <m:accPr>
                        <m:chr m:val="̅"/>
                        <m:ctrlPr>
                          <a:rPr lang="en-US" sz="30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3000" b="1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000" b="1" i="1" smtClean="0"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sz="3000" b="1" i="1" smtClean="0">
                                <a:latin typeface="Cambria Math" panose="02040503050406030204" pitchFamily="18" charset="0"/>
                              </a:rPr>
                              <m:t>𝑲</m:t>
                            </m:r>
                          </m:sub>
                        </m:sSub>
                      </m:e>
                    </m:acc>
                  </m:oMath>
                </a14:m>
                <a:endParaRPr lang="en-US" sz="2000" b="1" dirty="0" smtClean="0"/>
              </a:p>
              <a:p>
                <a:r>
                  <a:rPr lang="en-US" sz="2000" b="1" dirty="0" smtClean="0"/>
                  <a:t>From this, and recalling the definitions of k</a:t>
                </a:r>
                <a:r>
                  <a:rPr lang="en-US" sz="2000" b="1" baseline="-25000" dirty="0" smtClean="0"/>
                  <a:t>B</a:t>
                </a:r>
                <a:r>
                  <a:rPr lang="en-US" sz="2000" b="1" dirty="0" smtClean="0"/>
                  <a:t> and moles  you can derive the </a:t>
                </a:r>
                <a:r>
                  <a:rPr lang="en-US" sz="2000" b="1" dirty="0" smtClean="0"/>
                  <a:t>other possible expressions </a:t>
                </a:r>
                <a:r>
                  <a:rPr lang="en-US" sz="2000" b="1" dirty="0" smtClean="0"/>
                  <a:t>for the </a:t>
                </a:r>
                <a:r>
                  <a:rPr lang="en-US" sz="2000" b="1" u="sng" dirty="0" smtClean="0"/>
                  <a:t>internal energy of a gas, U. </a:t>
                </a:r>
              </a:p>
              <a:p>
                <a:r>
                  <a:rPr lang="en-US" sz="2000" b="1" dirty="0" smtClean="0"/>
                  <a:t>Problem solving is either of the plug and chug variety, or is algebra derivation of formulas types. So know these two fundamental relationships. (Only the </a:t>
                </a:r>
                <a:r>
                  <a:rPr lang="en-US" sz="2000" b="1" dirty="0" smtClean="0"/>
                  <a:t>first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𝑬</m:t>
                            </m:r>
                          </m:e>
                          <m:sub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𝑲</m:t>
                            </m:r>
                          </m:sub>
                        </m:sSub>
                      </m:e>
                    </m:acc>
                    <m:sSub>
                      <m:sSub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1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2000" b="1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2000" b="1" i="1">
                                <a:latin typeface="Cambria Math" panose="02040503050406030204" pitchFamily="18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  <m:sub>
                        <m:r>
                          <a:rPr lang="en-US" sz="2000" b="1" i="1" smtClean="0">
                            <a:latin typeface="Cambria Math" panose="02040503050406030204" pitchFamily="18" charset="0"/>
                          </a:rPr>
                          <m:t>𝑩</m:t>
                        </m:r>
                      </m:sub>
                    </m:sSub>
                    <m:r>
                      <a:rPr lang="en-US" sz="2000" b="1" i="1" smtClean="0">
                        <a:latin typeface="Cambria Math" panose="02040503050406030204" pitchFamily="18" charset="0"/>
                      </a:rPr>
                      <m:t>𝑻</m:t>
                    </m:r>
                  </m:oMath>
                </a14:m>
                <a:r>
                  <a:rPr lang="en-US" sz="2000" b="1" dirty="0" smtClean="0"/>
                  <a:t>  </a:t>
                </a:r>
                <a:r>
                  <a:rPr lang="en-US" sz="2000" b="1" dirty="0" smtClean="0"/>
                  <a:t>is in the IB packet.)</a:t>
                </a:r>
              </a:p>
              <a:p>
                <a:r>
                  <a:rPr lang="en-US" sz="2000" b="1" dirty="0" smtClean="0"/>
                  <a:t>Notice that both </a:t>
                </a:r>
                <a:r>
                  <a:rPr lang="en-US" sz="2000" b="1" u="sng" dirty="0" smtClean="0"/>
                  <a:t>average E</a:t>
                </a:r>
                <a:r>
                  <a:rPr lang="en-US" sz="2000" b="1" u="sng" baseline="-25000" dirty="0" smtClean="0"/>
                  <a:t>K</a:t>
                </a:r>
                <a:r>
                  <a:rPr lang="en-US" sz="2000" b="1" u="sng" dirty="0" smtClean="0"/>
                  <a:t> and U only depend on T in K.</a:t>
                </a:r>
                <a:endParaRPr lang="en-US" sz="2000" b="1" u="sng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54955" y="2603499"/>
                <a:ext cx="7307120" cy="3859293"/>
              </a:xfrm>
              <a:blipFill>
                <a:blip r:embed="rId3"/>
                <a:stretch>
                  <a:fillRect l="-334" t="-1580" r="-1334" b="-22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8549"/>
              </p:ext>
            </p:extLst>
          </p:nvPr>
        </p:nvGraphicFramePr>
        <p:xfrm>
          <a:off x="9186862" y="2526456"/>
          <a:ext cx="1876425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0" name="Equation" r:id="rId4" imgW="749160" imgH="393480" progId="Equation.DSMT4">
                  <p:embed/>
                </p:oleObj>
              </mc:Choice>
              <mc:Fallback>
                <p:oleObj name="Equation" r:id="rId4" imgW="749160" imgH="3934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86862" y="2526456"/>
                        <a:ext cx="1876425" cy="98742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8447655"/>
              </p:ext>
            </p:extLst>
          </p:nvPr>
        </p:nvGraphicFramePr>
        <p:xfrm>
          <a:off x="8726487" y="3631823"/>
          <a:ext cx="1398587" cy="1084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1" name="Equation" r:id="rId6" imgW="558720" imgH="431640" progId="Equation.DSMT4">
                  <p:embed/>
                </p:oleObj>
              </mc:Choice>
              <mc:Fallback>
                <p:oleObj name="Equation" r:id="rId6" imgW="558720" imgH="4316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726487" y="3631823"/>
                        <a:ext cx="1398587" cy="1084263"/>
                      </a:xfrm>
                      <a:prstGeom prst="rect">
                        <a:avLst/>
                      </a:prstGeom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7383379"/>
              </p:ext>
            </p:extLst>
          </p:nvPr>
        </p:nvGraphicFramePr>
        <p:xfrm>
          <a:off x="10389486" y="3631823"/>
          <a:ext cx="1239838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2" name="Equation" r:id="rId8" imgW="495000" imgH="431640" progId="Equation.DSMT4">
                  <p:embed/>
                </p:oleObj>
              </mc:Choice>
              <mc:Fallback>
                <p:oleObj name="Equation" r:id="rId8" imgW="495000" imgH="43164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0389486" y="3631823"/>
                        <a:ext cx="1239838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3330110"/>
              </p:ext>
            </p:extLst>
          </p:nvPr>
        </p:nvGraphicFramePr>
        <p:xfrm>
          <a:off x="8631238" y="5032375"/>
          <a:ext cx="2989262" cy="987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93" name="Equation" r:id="rId10" imgW="1193760" imgH="393480" progId="Equation.DSMT4">
                  <p:embed/>
                </p:oleObj>
              </mc:Choice>
              <mc:Fallback>
                <p:oleObj name="Equation" r:id="rId10" imgW="1193760" imgH="39348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8631238" y="5032375"/>
                        <a:ext cx="2989262" cy="987425"/>
                      </a:xfrm>
                      <a:prstGeom prst="rect">
                        <a:avLst/>
                      </a:prstGeom>
                      <a:ln>
                        <a:solidFill>
                          <a:schemeClr val="tx1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3009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Root Mean Square Velocity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798763"/>
            <a:ext cx="10515600" cy="3768725"/>
          </a:xfrm>
        </p:spPr>
        <p:txBody>
          <a:bodyPr>
            <a:normAutofit lnSpcReduction="10000"/>
          </a:bodyPr>
          <a:lstStyle/>
          <a:p>
            <a:r>
              <a:rPr lang="en-US" altLang="en-US" sz="2000" b="1" dirty="0" smtClean="0"/>
              <a:t>Because </a:t>
            </a:r>
            <a:r>
              <a:rPr lang="en-US" altLang="en-US" sz="2000" b="1" dirty="0"/>
              <a:t>kinetic energy depends on both mass and velocity, two gasses with the same kinetic energy can have different </a:t>
            </a:r>
            <a:r>
              <a:rPr lang="en-US" altLang="en-US" sz="2000" b="1" dirty="0" err="1"/>
              <a:t>v</a:t>
            </a:r>
            <a:r>
              <a:rPr lang="en-US" altLang="en-US" sz="2000" b="1" baseline="-25000" dirty="0" err="1" smtClean="0"/>
              <a:t>rms</a:t>
            </a:r>
            <a:r>
              <a:rPr lang="en-US" altLang="en-US" sz="2000" b="1" dirty="0" smtClean="0"/>
              <a:t> if they have different molar masses. (you will derive this for homework)</a:t>
            </a:r>
            <a:endParaRPr lang="en-US" altLang="en-US" sz="2000" b="1" dirty="0" smtClean="0"/>
          </a:p>
          <a:p>
            <a:endParaRPr lang="en-US" altLang="en-US" sz="2000" b="1" dirty="0"/>
          </a:p>
          <a:p>
            <a:endParaRPr lang="en-US" altLang="en-US" sz="2000" b="1" dirty="0" smtClean="0"/>
          </a:p>
          <a:p>
            <a:r>
              <a:rPr lang="en-US" altLang="en-US" sz="2000" b="1" dirty="0" smtClean="0"/>
              <a:t>Where M is the molar mass of the gas. </a:t>
            </a:r>
            <a:r>
              <a:rPr lang="en-US" altLang="en-US" sz="2000" b="1" dirty="0" smtClean="0"/>
              <a:t> Compare the distributions for all of the gasses at a common temperature. The heavier molecules move slower for the same kinetic energy.</a:t>
            </a:r>
            <a:endParaRPr lang="en-US" altLang="en-US" sz="2000" b="1" dirty="0" smtClean="0"/>
          </a:p>
          <a:p>
            <a:r>
              <a:rPr lang="en-US" altLang="en-US" sz="2000" b="1" dirty="0" smtClean="0"/>
              <a:t>Root mean square velocity depends on the molar mass of the gas.</a:t>
            </a:r>
          </a:p>
          <a:p>
            <a:r>
              <a:rPr lang="en-US" altLang="en-US" sz="2000" b="1" dirty="0" smtClean="0"/>
              <a:t>Ex: Calculate the root mean square speed of a hydrogen molecule at STP.</a:t>
            </a:r>
          </a:p>
          <a:p>
            <a:endParaRPr lang="en-US" altLang="en-US" sz="2000" b="1" dirty="0" smtClean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107233"/>
              </p:ext>
            </p:extLst>
          </p:nvPr>
        </p:nvGraphicFramePr>
        <p:xfrm>
          <a:off x="3544699" y="3707850"/>
          <a:ext cx="1543497" cy="818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05" name="Equation" r:id="rId4" imgW="838080" imgH="444240" progId="Equation.DSMT4">
                  <p:embed/>
                </p:oleObj>
              </mc:Choice>
              <mc:Fallback>
                <p:oleObj name="Equation" r:id="rId4" imgW="838080" imgH="4442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44699" y="3707850"/>
                        <a:ext cx="1543497" cy="8185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3" descr="10_18_Figure_L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1276" y="571876"/>
            <a:ext cx="4650724" cy="2030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459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2978" y="2566713"/>
            <a:ext cx="9979788" cy="3416300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 smtClean="0">
                <a:sym typeface="Euclid Extra" panose="02050502000505020303" pitchFamily="18" charset="2"/>
              </a:rPr>
              <a:t>Exit Slip-</a:t>
            </a:r>
          </a:p>
          <a:p>
            <a:endParaRPr lang="en-US" sz="2400" b="1" dirty="0">
              <a:sym typeface="Euclid Extra" panose="02050502000505020303" pitchFamily="18" charset="2"/>
            </a:endParaRPr>
          </a:p>
          <a:p>
            <a:endParaRPr lang="en-US" sz="2400" b="1" dirty="0" smtClean="0">
              <a:sym typeface="Euclid Extra" panose="02050502000505020303" pitchFamily="18" charset="2"/>
            </a:endParaRPr>
          </a:p>
          <a:p>
            <a:r>
              <a:rPr lang="en-US" sz="2000" b="1" dirty="0" smtClean="0"/>
              <a:t>What’s Due?  (Pending assignments to complete.)</a:t>
            </a:r>
          </a:p>
          <a:p>
            <a:pPr lvl="1"/>
            <a:r>
              <a:rPr lang="en-US" sz="1800" b="1" dirty="0"/>
              <a:t>Ch 3.2, p141, #</a:t>
            </a:r>
            <a:r>
              <a:rPr lang="en-US" sz="1800" b="1" dirty="0" smtClean="0"/>
              <a:t>30-32</a:t>
            </a:r>
            <a:endParaRPr lang="en-US" sz="1800" b="1" dirty="0"/>
          </a:p>
          <a:p>
            <a:pPr lvl="1"/>
            <a:r>
              <a:rPr lang="en-US" sz="1800" b="1" dirty="0" smtClean="0"/>
              <a:t>DOWNLOAD Engineering Physics Text B!!!! </a:t>
            </a:r>
          </a:p>
          <a:p>
            <a:r>
              <a:rPr lang="en-US" sz="2200" b="1" dirty="0" smtClean="0"/>
              <a:t>What’s Next?  (How to prepare for the next day)</a:t>
            </a:r>
          </a:p>
          <a:p>
            <a:pPr lvl="1"/>
            <a:r>
              <a:rPr lang="en-US" sz="1800" b="1" dirty="0" smtClean="0"/>
              <a:t>Start studying for the U6 Thermal Physics Test on </a:t>
            </a:r>
            <a:r>
              <a:rPr lang="en-US" sz="1800" b="1" dirty="0" smtClean="0"/>
              <a:t>the second Tuesday </a:t>
            </a:r>
            <a:r>
              <a:rPr lang="en-US" sz="1800" b="1" dirty="0" smtClean="0"/>
              <a:t>after spring </a:t>
            </a:r>
            <a:r>
              <a:rPr lang="en-US" sz="1800" b="1" dirty="0" smtClean="0"/>
              <a:t>break. (April 9)</a:t>
            </a: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46848</TotalTime>
  <Words>648</Words>
  <Application>Microsoft Office PowerPoint</Application>
  <PresentationFormat>Widescreen</PresentationFormat>
  <Paragraphs>73</Paragraphs>
  <Slides>8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Cambria Math</vt:lpstr>
      <vt:lpstr>Century Gothic</vt:lpstr>
      <vt:lpstr>Euclid Extra</vt:lpstr>
      <vt:lpstr>Times</vt:lpstr>
      <vt:lpstr>Wingdings 3</vt:lpstr>
      <vt:lpstr>Ion Boardroom</vt:lpstr>
      <vt:lpstr>Equation</vt:lpstr>
      <vt:lpstr>Physics 2 – Mar 22, 2019</vt:lpstr>
      <vt:lpstr>Homework Ans only</vt:lpstr>
      <vt:lpstr>Boltzmann Distribution</vt:lpstr>
      <vt:lpstr>“Typical” Particle Speed</vt:lpstr>
      <vt:lpstr>Average Kinetic Energy</vt:lpstr>
      <vt:lpstr>Internal Energy of a Gas</vt:lpstr>
      <vt:lpstr>Root Mean Square Velocity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489</cp:revision>
  <dcterms:created xsi:type="dcterms:W3CDTF">2015-08-11T02:33:52Z</dcterms:created>
  <dcterms:modified xsi:type="dcterms:W3CDTF">2019-03-22T14:49:17Z</dcterms:modified>
</cp:coreProperties>
</file>